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90" r:id="rId2"/>
  </p:sldIdLst>
  <p:sldSz cx="6858000" cy="9144000" type="letter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D4C2E5-30EE-4AA4-B1D3-C66534E6FBB4}" v="1" dt="2026-07-16T16:40:39.8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77" autoAdjust="0"/>
  </p:normalViewPr>
  <p:slideViewPr>
    <p:cSldViewPr snapToGrid="0">
      <p:cViewPr>
        <p:scale>
          <a:sx n="98" d="100"/>
          <a:sy n="98" d="100"/>
        </p:scale>
        <p:origin x="1516" y="-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do, Digna" userId="774d849d-08d0-4fc7-a029-58e23f2e5f79" providerId="ADAL" clId="{6458A240-2CA2-4DE5-AC65-ADCE637496E9}"/>
    <pc:docChg chg="modSld modNotesMaster">
      <pc:chgData name="Rosado, Digna" userId="774d849d-08d0-4fc7-a029-58e23f2e5f79" providerId="ADAL" clId="{6458A240-2CA2-4DE5-AC65-ADCE637496E9}" dt="2026-07-16T16:41:44.813" v="9" actId="20577"/>
      <pc:docMkLst>
        <pc:docMk/>
      </pc:docMkLst>
      <pc:sldChg chg="modSp mod">
        <pc:chgData name="Rosado, Digna" userId="774d849d-08d0-4fc7-a029-58e23f2e5f79" providerId="ADAL" clId="{6458A240-2CA2-4DE5-AC65-ADCE637496E9}" dt="2026-07-16T16:41:44.813" v="9" actId="20577"/>
        <pc:sldMkLst>
          <pc:docMk/>
          <pc:sldMk cId="4091494641" sldId="290"/>
        </pc:sldMkLst>
        <pc:spChg chg="mod">
          <ac:chgData name="Rosado, Digna" userId="774d849d-08d0-4fc7-a029-58e23f2e5f79" providerId="ADAL" clId="{6458A240-2CA2-4DE5-AC65-ADCE637496E9}" dt="2026-07-16T16:41:44.813" v="9" actId="20577"/>
          <ac:spMkLst>
            <pc:docMk/>
            <pc:sldMk cId="4091494641" sldId="290"/>
            <ac:spMk id="59" creationId="{CE9AB1DC-7D50-4CD7-AA59-B0A0F9A3BD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4FC66F35-F4CC-4347-A92E-862260E2BB7C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73163"/>
            <a:ext cx="237490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AA08AEAF-D371-41AB-845C-A62EE732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6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E69F0-FB05-89E6-D102-E4B619E0C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20CC70-5483-C1B3-EE9E-43A6436C7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5DE600-2167-E92C-9185-BB87DA76E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C011E-5EDB-BED5-BAC9-16985694F3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8AEAF-D371-41AB-845C-A62EE732D1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11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CE848A3-5B29-D819-94CB-864DEAF657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706" y="210173"/>
            <a:ext cx="2947147" cy="1027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9A4684-72F4-E3DA-9DDB-8BB25B272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27295" y="189130"/>
            <a:ext cx="3429000" cy="267039"/>
          </a:xfrm>
        </p:spPr>
        <p:txBody>
          <a:bodyPr rIns="0">
            <a:noAutofit/>
          </a:bodyPr>
          <a:lstStyle>
            <a:lvl1pPr algn="r">
              <a:defRPr/>
            </a:lvl1pPr>
          </a:lstStyle>
          <a:p>
            <a:pPr lvl="0"/>
            <a:r>
              <a:rPr lang="en-US"/>
              <a:t>XYZ MARKETPLACE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76C4DEF-EDAF-E131-0333-BD7739D50E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53131" y="381836"/>
            <a:ext cx="3429000" cy="430068"/>
          </a:xfrm>
        </p:spPr>
        <p:txBody>
          <a:bodyPr rIns="0">
            <a:noAutofit/>
          </a:bodyPr>
          <a:lstStyle>
            <a:defPPr/>
          </a:lstStyle>
          <a:p>
            <a:pPr lvl="1"/>
            <a:r>
              <a:rPr lang="en-US"/>
              <a:t>Monday – Friday | 00:00 am – 00:00 pm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D47475F-590D-4F5A-C35D-CD2151A88F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9920" y="937080"/>
            <a:ext cx="3429000" cy="306475"/>
          </a:xfrm>
        </p:spPr>
        <p:txBody>
          <a:bodyPr rIns="0">
            <a:noAutofit/>
          </a:bodyPr>
          <a:lstStyle>
            <a:lvl1pPr algn="r">
              <a:defRPr/>
            </a:lvl1pPr>
          </a:lstStyle>
          <a:p>
            <a:pPr lvl="0"/>
            <a:r>
              <a:rPr lang="en-US"/>
              <a:t>WEEK OF Month 00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26574D4-49E5-C6DD-DBC8-51C40B1A1F2A}"/>
              </a:ext>
            </a:extLst>
          </p:cNvPr>
          <p:cNvCxnSpPr/>
          <p:nvPr userDrawn="1"/>
        </p:nvCxnSpPr>
        <p:spPr>
          <a:xfrm>
            <a:off x="201705" y="1872654"/>
            <a:ext cx="423582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5E8F850-A114-9A35-6A23-0E3C99D96962}"/>
              </a:ext>
            </a:extLst>
          </p:cNvPr>
          <p:cNvSpPr/>
          <p:nvPr userDrawn="1"/>
        </p:nvSpPr>
        <p:spPr>
          <a:xfrm>
            <a:off x="4626748" y="1767601"/>
            <a:ext cx="2017059" cy="35501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8DDC1B5B-0DAF-8C42-B70E-569377E689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35183" y="1646809"/>
            <a:ext cx="2017059" cy="413315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WEEKLY FEATURES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185BFC4-A246-930F-B006-7460E303D537}"/>
              </a:ext>
            </a:extLst>
          </p:cNvPr>
          <p:cNvSpPr/>
          <p:nvPr userDrawn="1"/>
        </p:nvSpPr>
        <p:spPr>
          <a:xfrm>
            <a:off x="4626749" y="5432775"/>
            <a:ext cx="2017059" cy="1039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4CC13738-59FB-D62C-0246-3345BE2049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-12225" y="3329506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MON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5AFCC0D-FC58-59D2-E137-106C796E73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2225" y="4371421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TUES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08F72016-13CD-B44D-0EC3-A55D6EAB3E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-12225" y="5410512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WED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BC81016D-4983-19A2-E317-716C4FD518E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2225" y="6449603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THURS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BD105462-877B-0506-2458-C5BC859714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-12225" y="7486404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FRI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187262EC-5A2C-31B4-6C57-3985DEF443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3991" y="3113921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3" name="Text Placeholder 61">
            <a:extLst>
              <a:ext uri="{FF2B5EF4-FFF2-40B4-BE49-F238E27FC236}">
                <a16:creationId xmlns:a16="http://schemas.microsoft.com/office/drawing/2014/main" id="{C03168B3-0318-12E0-4A23-8F664BEE09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3991" y="4156364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4" name="Text Placeholder 61">
            <a:extLst>
              <a:ext uri="{FF2B5EF4-FFF2-40B4-BE49-F238E27FC236}">
                <a16:creationId xmlns:a16="http://schemas.microsoft.com/office/drawing/2014/main" id="{1D4C6780-14F3-A3BC-F718-5DF1F316C6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5117" y="5192103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</p:txBody>
      </p:sp>
      <p:sp>
        <p:nvSpPr>
          <p:cNvPr id="65" name="Text Placeholder 61">
            <a:extLst>
              <a:ext uri="{FF2B5EF4-FFF2-40B4-BE49-F238E27FC236}">
                <a16:creationId xmlns:a16="http://schemas.microsoft.com/office/drawing/2014/main" id="{01662E5A-7433-1D31-6406-FAE821852D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5117" y="6245725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6" name="Text Placeholder 61">
            <a:extLst>
              <a:ext uri="{FF2B5EF4-FFF2-40B4-BE49-F238E27FC236}">
                <a16:creationId xmlns:a16="http://schemas.microsoft.com/office/drawing/2014/main" id="{092A1F20-6CC5-85A9-2933-66157A462B6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117" y="7264608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</p:txBody>
      </p:sp>
      <p:sp>
        <p:nvSpPr>
          <p:cNvPr id="67" name="Text Placeholder 61">
            <a:extLst>
              <a:ext uri="{FF2B5EF4-FFF2-40B4-BE49-F238E27FC236}">
                <a16:creationId xmlns:a16="http://schemas.microsoft.com/office/drawing/2014/main" id="{5721F769-14C4-2B27-73CB-3AE2E25DB77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1703" y="1881544"/>
            <a:ext cx="2095491" cy="1039091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/>
              <a:t>Breakfast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8" name="Text Placeholder 61">
            <a:extLst>
              <a:ext uri="{FF2B5EF4-FFF2-40B4-BE49-F238E27FC236}">
                <a16:creationId xmlns:a16="http://schemas.microsoft.com/office/drawing/2014/main" id="{174141E9-7F5E-83AF-4EE4-6B2D7099209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98320" y="1870364"/>
            <a:ext cx="2138082" cy="1039091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/>
              <a:t>Specials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9" name="Text Placeholder 61">
            <a:extLst>
              <a:ext uri="{FF2B5EF4-FFF2-40B4-BE49-F238E27FC236}">
                <a16:creationId xmlns:a16="http://schemas.microsoft.com/office/drawing/2014/main" id="{A00F66A9-D91B-53EC-3712-42D09E1A36D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157" y="1992915"/>
            <a:ext cx="2017059" cy="2605258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 dirty="0"/>
              <a:t>items available all week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Sandwiches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</p:txBody>
      </p:sp>
      <p:sp>
        <p:nvSpPr>
          <p:cNvPr id="70" name="Text Placeholder 61">
            <a:extLst>
              <a:ext uri="{FF2B5EF4-FFF2-40B4-BE49-F238E27FC236}">
                <a16:creationId xmlns:a16="http://schemas.microsoft.com/office/drawing/2014/main" id="{8BE98CF0-D02F-0387-EE3D-5930AB59CFF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465370" y="6106549"/>
            <a:ext cx="2017059" cy="1472798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 dirty="0"/>
              <a:t>Monday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Tuesday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Wednesday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Thursday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Friday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endParaRPr lang="en-US" dirty="0"/>
          </a:p>
        </p:txBody>
      </p:sp>
      <p:sp>
        <p:nvSpPr>
          <p:cNvPr id="73" name="Text Placeholder 71">
            <a:extLst>
              <a:ext uri="{FF2B5EF4-FFF2-40B4-BE49-F238E27FC236}">
                <a16:creationId xmlns:a16="http://schemas.microsoft.com/office/drawing/2014/main" id="{AF0C9974-9CC1-F6D8-547C-9C7F534B4DE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532965" y="8395855"/>
            <a:ext cx="2823882" cy="2078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4"/>
            <a:r>
              <a:rPr lang="en-US" err="1"/>
              <a:t>xyzmarketplace_dining</a:t>
            </a:r>
            <a:endParaRPr lang="en-US"/>
          </a:p>
        </p:txBody>
      </p:sp>
      <p:sp>
        <p:nvSpPr>
          <p:cNvPr id="74" name="Text Placeholder 71">
            <a:extLst>
              <a:ext uri="{FF2B5EF4-FFF2-40B4-BE49-F238E27FC236}">
                <a16:creationId xmlns:a16="http://schemas.microsoft.com/office/drawing/2014/main" id="{1239BEE0-0FA6-D1AE-F852-54836EAE77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532965" y="8645558"/>
            <a:ext cx="2823882" cy="2078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4"/>
            <a:r>
              <a:rPr lang="en-US" err="1"/>
              <a:t>eurestcafes.compass-usa.com/xyzmarketplace</a:t>
            </a:r>
            <a:endParaRPr lang="en-US"/>
          </a:p>
        </p:txBody>
      </p: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F60694C0-7DF1-3DA1-6C8E-1CE53FD59E1F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740534" y="4738490"/>
            <a:ext cx="1283074" cy="474102"/>
          </a:xfrm>
        </p:spPr>
        <p:txBody>
          <a:bodyPr anchor="ctr">
            <a:normAutofit/>
          </a:bodyPr>
          <a:lstStyle>
            <a:lvl1pPr>
              <a:defRPr sz="971"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Insert White Label App Logo</a:t>
            </a:r>
          </a:p>
        </p:txBody>
      </p:sp>
    </p:spTree>
    <p:extLst>
      <p:ext uri="{BB962C8B-B14F-4D97-AF65-F5344CB8AC3E}">
        <p14:creationId xmlns:p14="http://schemas.microsoft.com/office/powerpoint/2010/main" val="57641009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AD9DF-4D4A-FD2D-85B7-D7FC796EBF90}"/>
              </a:ext>
            </a:extLst>
          </p:cNvPr>
          <p:cNvSpPr/>
          <p:nvPr userDrawn="1"/>
        </p:nvSpPr>
        <p:spPr>
          <a:xfrm>
            <a:off x="201705" y="8308147"/>
            <a:ext cx="4235824" cy="6215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8294D6-6A14-F708-2E95-12A08092E616}"/>
              </a:ext>
            </a:extLst>
          </p:cNvPr>
          <p:cNvSpPr/>
          <p:nvPr userDrawn="1"/>
        </p:nvSpPr>
        <p:spPr>
          <a:xfrm>
            <a:off x="1315122" y="8308147"/>
            <a:ext cx="3122407" cy="6215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7EF06-DB8E-F2C7-FED3-08F826045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366" y="2705043"/>
            <a:ext cx="3827163" cy="1717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15" descr="A black and white sign&#10;&#10;Description automatically generated with medium confidence">
            <a:extLst>
              <a:ext uri="{FF2B5EF4-FFF2-40B4-BE49-F238E27FC236}">
                <a16:creationId xmlns:a16="http://schemas.microsoft.com/office/drawing/2014/main" id="{DE23F62F-17F3-8E0B-4534-604A912A60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3370" y="8413405"/>
            <a:ext cx="930088" cy="415636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978E081E-9E44-122F-F0FC-6F414F65D0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21881" y="8428750"/>
            <a:ext cx="134471" cy="138545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D62FB90C-E163-9AD5-FE82-07A0C8999C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21881" y="8679234"/>
            <a:ext cx="134471" cy="13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3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ransition/>
  <p:txStyles>
    <p:titleStyle>
      <a:defPPr/>
      <a:lvl1pPr algn="l" defTabSz="1183431" rtl="0" eaLnBrk="1" latinLnBrk="0" hangingPunct="1">
        <a:lnSpc>
          <a:spcPct val="90000"/>
        </a:lnSpc>
        <a:spcBef>
          <a:spcPct val="0"/>
        </a:spcBef>
        <a:buNone/>
        <a:defRPr sz="56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1183431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1765" b="1" i="0" kern="1200" cap="all" baseline="0">
          <a:solidFill>
            <a:schemeClr val="tx1"/>
          </a:solidFill>
          <a:latin typeface="Barlow Semi Condensed" pitchFamily="2" charset="77"/>
          <a:ea typeface="+mn-ea"/>
          <a:cs typeface="+mn-cs"/>
        </a:defRPr>
      </a:lvl1pPr>
      <a:lvl2pPr marL="0" indent="0" algn="r" defTabSz="1183431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1235" b="0" i="0" kern="1200">
          <a:solidFill>
            <a:schemeClr val="tx1"/>
          </a:solidFill>
          <a:latin typeface="Barlow Semi Condensed" pitchFamily="2" charset="77"/>
          <a:ea typeface="+mn-ea"/>
          <a:cs typeface="+mn-cs"/>
        </a:defRPr>
      </a:lvl2pPr>
      <a:lvl3pPr marL="0" indent="0" algn="ctr" defTabSz="1183431" rtl="0" eaLnBrk="1" latinLnBrk="0" hangingPunct="1">
        <a:lnSpc>
          <a:spcPct val="90000"/>
        </a:lnSpc>
        <a:spcBef>
          <a:spcPct val="0"/>
        </a:spcBef>
        <a:spcAft>
          <a:spcPts val="88"/>
        </a:spcAft>
        <a:buFont typeface="Arial" panose="020B0604020202020204" pitchFamily="34" charset="0"/>
        <a:buNone/>
        <a:defRPr sz="971" b="1" i="0" kern="1200" cap="all" baseline="0">
          <a:solidFill>
            <a:schemeClr val="tx1"/>
          </a:solidFill>
          <a:latin typeface="Barlow Semi Condensed" pitchFamily="2" charset="77"/>
          <a:ea typeface="+mn-ea"/>
          <a:cs typeface="+mn-cs"/>
        </a:defRPr>
      </a:lvl3pPr>
      <a:lvl4pPr marL="0" indent="0" algn="l" defTabSz="1183431" rtl="0" eaLnBrk="1" latinLnBrk="0" hangingPunct="1">
        <a:lnSpc>
          <a:spcPct val="90000"/>
        </a:lnSpc>
        <a:spcBef>
          <a:spcPct val="0"/>
        </a:spcBef>
        <a:spcAft>
          <a:spcPts val="353"/>
        </a:spcAft>
        <a:buFont typeface="Arial" panose="020B0604020202020204" pitchFamily="34" charset="0"/>
        <a:buNone/>
        <a:tabLst>
          <a:tab pos="3625296" algn="r"/>
          <a:tab pos="3677127" algn="r"/>
        </a:tabLst>
        <a:defRPr sz="794" b="0" i="0" kern="1200">
          <a:solidFill>
            <a:schemeClr val="tx1"/>
          </a:solidFill>
          <a:latin typeface="Barlow Semi Condensed" pitchFamily="2" charset="77"/>
          <a:ea typeface="+mn-ea"/>
          <a:cs typeface="+mn-cs"/>
        </a:defRPr>
      </a:lvl4pPr>
      <a:lvl5pPr marL="0" indent="0" algn="l" defTabSz="1183431" rtl="0" eaLnBrk="1" latinLnBrk="0" hangingPunct="1">
        <a:lnSpc>
          <a:spcPct val="90000"/>
        </a:lnSpc>
        <a:spcBef>
          <a:spcPct val="0"/>
        </a:spcBef>
        <a:spcAft>
          <a:spcPts val="353"/>
        </a:spcAft>
        <a:buFont typeface="Arial" panose="020B0604020202020204" pitchFamily="34" charset="0"/>
        <a:buNone/>
        <a:tabLst>
          <a:tab pos="3625296" algn="r"/>
          <a:tab pos="3677127" algn="r"/>
        </a:tabLst>
        <a:defRPr sz="794" b="0" i="0" kern="1200">
          <a:solidFill>
            <a:schemeClr val="tx1"/>
          </a:solidFill>
          <a:latin typeface="Barlow Semi Condensed" pitchFamily="2" charset="77"/>
          <a:ea typeface="+mn-ea"/>
          <a:cs typeface="+mn-cs"/>
        </a:defRPr>
      </a:lvl5pPr>
      <a:lvl6pPr marL="3254436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6pPr>
      <a:lvl7pPr marL="3846151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7pPr>
      <a:lvl8pPr marL="4437867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8pPr>
      <a:lvl9pPr marL="5029583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1pPr>
      <a:lvl2pPr marL="591715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2pPr>
      <a:lvl3pPr marL="1183431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775147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4pPr>
      <a:lvl5pPr marL="2366862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5pPr>
      <a:lvl6pPr marL="2958578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6pPr>
      <a:lvl7pPr marL="3550293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7pPr>
      <a:lvl8pPr marL="4142009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8pPr>
      <a:lvl9pPr marL="4733725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eurestcafes.compass-usa.com/jnj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hyperlink" Target="https://cpgplc.sharepoint.com/sites/us-myc-eurest/Documents_Marketing/Eurest%20Font%20Set.zip" TargetMode="Externa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8926-3576-BF44-0962-BAD290569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46A6E292-6B27-ADE2-D26A-1933803584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19913" y="1743200"/>
            <a:ext cx="2036380" cy="413315"/>
          </a:xfrm>
        </p:spPr>
        <p:txBody>
          <a:bodyPr>
            <a:normAutofit fontScale="85000" lnSpcReduction="10000"/>
          </a:bodyPr>
          <a:lstStyle>
            <a:defPPr/>
          </a:lstStyle>
          <a:p>
            <a:r>
              <a:rPr lang="en-US" dirty="0">
                <a:latin typeface="Barlow Semi Condensed" pitchFamily="2" charset="77"/>
              </a:rPr>
              <a:t>Available Everyday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14646334-C556-152C-ED00-DA33C13C3D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16200000">
            <a:off x="-229935" y="2343394"/>
            <a:ext cx="1148198" cy="401158"/>
          </a:xfrm>
        </p:spPr>
        <p:txBody>
          <a:bodyPr/>
          <a:lstStyle>
            <a:defPPr/>
          </a:lstStyle>
          <a:p>
            <a:r>
              <a:rPr lang="en-US" dirty="0"/>
              <a:t>Mon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63ADCD23-A56F-60E8-73BA-7CB74256801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16200000">
            <a:off x="-246687" y="3590574"/>
            <a:ext cx="1167188" cy="401158"/>
          </a:xfrm>
        </p:spPr>
        <p:txBody>
          <a:bodyPr/>
          <a:lstStyle>
            <a:defPPr/>
          </a:lstStyle>
          <a:p>
            <a:r>
              <a:rPr lang="en-US" dirty="0"/>
              <a:t>Tues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54EC9299-F59F-6E58-96CB-05F796F2EE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16200000">
            <a:off x="-303583" y="4925748"/>
            <a:ext cx="1281515" cy="401158"/>
          </a:xfrm>
        </p:spPr>
        <p:txBody>
          <a:bodyPr/>
          <a:lstStyle>
            <a:defPPr/>
          </a:lstStyle>
          <a:p>
            <a:r>
              <a:rPr lang="en-US" dirty="0"/>
              <a:t>Wed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08464EA8-C3A4-CDED-666B-C9C14E3E130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218759" y="6257975"/>
            <a:ext cx="1141792" cy="401158"/>
          </a:xfrm>
        </p:spPr>
        <p:txBody>
          <a:bodyPr/>
          <a:lstStyle>
            <a:defPPr/>
          </a:lstStyle>
          <a:p>
            <a:r>
              <a:rPr lang="en-US" dirty="0"/>
              <a:t>Thurs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6FE30697-5592-00F9-60A4-484CFF272F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rot="16200000">
            <a:off x="-210375" y="7473115"/>
            <a:ext cx="1141792" cy="401158"/>
          </a:xfrm>
        </p:spPr>
        <p:txBody>
          <a:bodyPr/>
          <a:lstStyle>
            <a:defPPr/>
          </a:lstStyle>
          <a:p>
            <a:r>
              <a:rPr lang="en-US" dirty="0"/>
              <a:t>Fri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CE9AB1DC-7D50-4CD7-AA59-B0A0F9A3BDB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629573" y="2250547"/>
            <a:ext cx="2029564" cy="3059573"/>
          </a:xfrm>
        </p:spPr>
        <p:txBody>
          <a:bodyPr tIns="118872" rIns="118872" anchor="ctr" anchorCtr="0"/>
          <a:lstStyle>
            <a:defPPr/>
          </a:lstStyle>
          <a:p>
            <a:pPr>
              <a:spcBef>
                <a:spcPts val="0"/>
              </a:spcBef>
            </a:pPr>
            <a:r>
              <a:rPr lang="en-US" sz="1200" dirty="0">
                <a:solidFill>
                  <a:srgbClr val="BB3E96"/>
                </a:solidFill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Breakfast </a:t>
            </a:r>
          </a:p>
          <a:p>
            <a:pPr>
              <a:spcBef>
                <a:spcPts val="0"/>
              </a:spcBef>
            </a:pPr>
            <a:endParaRPr lang="en-US" sz="1200" dirty="0">
              <a:solidFill>
                <a:srgbClr val="BB3E96"/>
              </a:solidFill>
              <a:latin typeface="Barlow Semi Condensed" panose="00000506000000000000" pitchFamily="2" charset="0"/>
              <a:ea typeface="MS Mincho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Variety of fruit cups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Strawberry and/or blueberry vanilla yogurt parfait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100" dirty="0">
              <a:solidFill>
                <a:srgbClr val="BB3E96"/>
              </a:solidFill>
              <a:latin typeface="Barlow Semi Condensed" panose="00000506000000000000" pitchFamily="2" charset="0"/>
              <a:ea typeface="MS Mincho"/>
              <a:cs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BB3E96"/>
                </a:solidFill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Lunch entrees/salads/sides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>
                <a:latin typeface="Barlow Semi Condensed" panose="00000506000000000000" pitchFamily="2" charset="0"/>
                <a:cs typeface="Times New Roman" panose="02020603050405020304" pitchFamily="18" charset="0"/>
              </a:rPr>
              <a:t>Chicken </a:t>
            </a: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Caeser salad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Garden salad (v)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macaroni and pasta salad (v)</a:t>
            </a:r>
          </a:p>
          <a:p>
            <a:endParaRPr lang="en-US" sz="1100" dirty="0">
              <a:latin typeface="Barlow Semi Condensed" panose="00000506000000000000" pitchFamily="2" charset="0"/>
              <a:cs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BB3E96"/>
                </a:solidFill>
                <a:latin typeface="Barlow Semi Condensed" panose="00000506000000000000" pitchFamily="2" charset="0"/>
                <a:cs typeface="Times New Roman" panose="02020603050405020304" pitchFamily="18" charset="0"/>
              </a:rPr>
              <a:t>Snacks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Fruit and cheese snack box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Hummus</a:t>
            </a:r>
          </a:p>
          <a:p>
            <a:pPr lvl="2" algn="l"/>
            <a:endParaRPr lang="en-US" sz="1000" b="0" cap="none" dirty="0">
              <a:latin typeface="Barlow Semi Condensed" panose="00000506000000000000" pitchFamily="2" charset="0"/>
              <a:cs typeface="Arial" panose="020B0604020202020204" pitchFamily="34" charset="0"/>
            </a:endParaRP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90709E04-1D6C-238E-6908-DB85B678FB0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25000" lnSpcReduction="20000"/>
          </a:bodyPr>
          <a:lstStyle>
            <a:defPPr/>
          </a:lstStyle>
          <a:p>
            <a:pPr lvl="3"/>
            <a:r>
              <a:rPr lang="en-US" sz="4400" dirty="0"/>
              <a:t>eurest_v.i.p_pr</a:t>
            </a:r>
          </a:p>
          <a:p>
            <a:pPr lvl="3"/>
            <a:endParaRPr lang="en-US" sz="1059" dirty="0"/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8591B7F1-FDF5-7438-8FDA-75FB8403A54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40222" y="8631044"/>
            <a:ext cx="2823882" cy="207818"/>
          </a:xfrm>
        </p:spPr>
        <p:txBody>
          <a:bodyPr>
            <a:normAutofit lnSpcReduction="10000"/>
          </a:bodyPr>
          <a:lstStyle>
            <a:defPPr/>
          </a:lstStyle>
          <a:p>
            <a:pPr lvl="3"/>
            <a:r>
              <a:rPr lang="en-US" sz="882" dirty="0">
                <a:latin typeface="Barlow Semi Condensed" panose="00000506000000000000" pitchFamily="2" charset="0"/>
                <a:cs typeface="Arial" panose="020B0604020202020204" pitchFamily="34" charset="0"/>
              </a:rPr>
              <a:t>Website: </a:t>
            </a:r>
            <a:r>
              <a:rPr lang="en-US" sz="882" u="sng" dirty="0">
                <a:latin typeface="Barlow Semi Condensed" panose="00000506000000000000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http://eurestcafes.compass-usa.com/jnj</a:t>
            </a:r>
            <a:endParaRPr lang="en-US" sz="882" dirty="0">
              <a:latin typeface="Barlow Semi Condensed" panose="00000506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A1B9CB-7157-CABD-E394-74DD3BA3E00C}"/>
              </a:ext>
            </a:extLst>
          </p:cNvPr>
          <p:cNvSpPr/>
          <p:nvPr/>
        </p:nvSpPr>
        <p:spPr>
          <a:xfrm>
            <a:off x="-2376483" y="350311"/>
            <a:ext cx="2036380" cy="1787473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marL="0" marR="0" lvl="0" indent="0" algn="ctr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8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830810-0BB6-3787-D7DC-4F39C01D1438}"/>
              </a:ext>
            </a:extLst>
          </p:cNvPr>
          <p:cNvSpPr txBox="1"/>
          <p:nvPr/>
        </p:nvSpPr>
        <p:spPr>
          <a:xfrm>
            <a:off x="-2376483" y="367478"/>
            <a:ext cx="2017059" cy="1748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marL="0" marR="0" lvl="0" indent="0" algn="ctr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1" i="0" u="none" strike="noStrike" kern="1200" cap="none" spc="0" normalizeH="0" baseline="0" noProof="0">
                <a:ln>
                  <a:noFill/>
                </a:ln>
                <a:solidFill>
                  <a:srgbClr val="AC3C73"/>
                </a:solidFill>
                <a:effectLst/>
                <a:uLnTx/>
                <a:uFillTx/>
                <a:latin typeface="Barlow Semi Condensed" pitchFamily="2" charset="77"/>
                <a:cs typeface="Arial"/>
              </a:rPr>
              <a:t>CHECK YOUR FONTS</a:t>
            </a:r>
          </a:p>
          <a:p>
            <a:pPr marL="0" marR="0" lvl="0" indent="0" algn="ctr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4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 Condensed" pitchFamily="2" charset="77"/>
                <a:cs typeface="Arial"/>
              </a:rPr>
              <a:t>The fonts used is </a:t>
            </a:r>
            <a:r>
              <a:rPr kumimoji="0" lang="en-US" sz="114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 Condensed" pitchFamily="2" charset="77"/>
                <a:cs typeface="Arial"/>
              </a:rPr>
              <a:t>Barlow Semi Condensed</a:t>
            </a:r>
            <a:r>
              <a:rPr kumimoji="0" lang="en-US" sz="114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 Condensed" pitchFamily="2" charset="77"/>
                <a:cs typeface="Arial"/>
              </a:rPr>
              <a:t>. The template will not look correct without these. All Compass computers/laptops are preloaded with this font. If you have a non-Compass computer/laptop you can download the font </a:t>
            </a:r>
            <a:r>
              <a:rPr kumimoji="0" lang="en-US" sz="114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 Condensed" pitchFamily="2" charset="77"/>
                <a:cs typeface="Arial"/>
                <a:hlinkClick r:id="rId4"/>
              </a:rPr>
              <a:t>HERE</a:t>
            </a:r>
            <a:r>
              <a:rPr kumimoji="0" lang="en-US" sz="114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 Condensed" pitchFamily="2" charset="77"/>
                <a:cs typeface="Arial"/>
              </a:rPr>
              <a:t>.</a:t>
            </a:r>
          </a:p>
        </p:txBody>
      </p:sp>
      <p:pic>
        <p:nvPicPr>
          <p:cNvPr id="61" name="Picture 1" descr="Asset 3">
            <a:extLst>
              <a:ext uri="{FF2B5EF4-FFF2-40B4-BE49-F238E27FC236}">
                <a16:creationId xmlns:a16="http://schemas.microsoft.com/office/drawing/2014/main" id="{4758D929-6B07-788F-BE6A-CD99A7A592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28"/>
          <a:stretch/>
        </p:blipFill>
        <p:spPr bwMode="auto">
          <a:xfrm>
            <a:off x="3522331" y="164741"/>
            <a:ext cx="520086" cy="39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CE928F2E-BFCE-E433-D1DF-26994C686190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3725055" y="171191"/>
            <a:ext cx="1101777" cy="94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35" dirty="0">
                <a:latin typeface="Barlow Semi Condensed" panose="00000506000000000000" pitchFamily="2" charset="0"/>
                <a:cs typeface="Arial" panose="020B0604020202020204" pitchFamily="34" charset="0"/>
              </a:rPr>
              <a:t>All menu items fit Healthy Eating guidelines!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36A9865-71BD-BD5A-13EB-33A86BCF1BD7}"/>
              </a:ext>
            </a:extLst>
          </p:cNvPr>
          <p:cNvSpPr txBox="1"/>
          <p:nvPr/>
        </p:nvSpPr>
        <p:spPr>
          <a:xfrm>
            <a:off x="4680696" y="1328251"/>
            <a:ext cx="1975597" cy="235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27" dirty="0">
                <a:solidFill>
                  <a:srgbClr val="FFFFFF">
                    <a:lumMod val="50000"/>
                  </a:srgbClr>
                </a:solidFill>
                <a:latin typeface="Barlow Semi Condensed" panose="00000506000000000000" pitchFamily="2" charset="0"/>
                <a:cs typeface="Arial" panose="020B0604020202020204" pitchFamily="34" charset="0"/>
              </a:rPr>
              <a:t>Digna Rosado – (787)692-5212</a:t>
            </a:r>
            <a:endParaRPr kumimoji="0" lang="en-US" sz="927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Barlow Semi Condensed" panose="00000506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10445EEB-AAE5-F95C-1CA3-07FD68874483}"/>
              </a:ext>
            </a:extLst>
          </p:cNvPr>
          <p:cNvSpPr txBox="1">
            <a:spLocks/>
          </p:cNvSpPr>
          <p:nvPr/>
        </p:nvSpPr>
        <p:spPr>
          <a:xfrm>
            <a:off x="3859306" y="819998"/>
            <a:ext cx="2998694" cy="414221"/>
          </a:xfrm>
          <a:prstGeom prst="rect">
            <a:avLst/>
          </a:prstGeom>
        </p:spPr>
        <p:txBody>
          <a:bodyPr vert="horz" lIns="91440" tIns="45720" rIns="45720" bIns="45720" rtlCol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Breakfast 7:00 am – 09:15 am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Lunch 10:30 am – 1:30 pm</a:t>
            </a:r>
          </a:p>
          <a:p>
            <a:pPr lvl="1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E5B4045-AA7C-352F-FC04-F769B9536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34129" y="196437"/>
            <a:ext cx="2095712" cy="267039"/>
          </a:xfrm>
        </p:spPr>
        <p:txBody>
          <a:bodyPr wrap="none" rIns="91440"/>
          <a:lstStyle/>
          <a:p>
            <a:r>
              <a:rPr lang="en-US" sz="1400" dirty="0"/>
              <a:t> J&amp;J </a:t>
            </a:r>
            <a:r>
              <a:rPr lang="en-US" sz="1400" dirty="0" err="1"/>
              <a:t>manati</a:t>
            </a:r>
            <a:r>
              <a:rPr lang="en-US" sz="1400" dirty="0"/>
              <a:t> marketplace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393C9B-B968-EE1C-A1DA-C87B176F59F3}"/>
              </a:ext>
            </a:extLst>
          </p:cNvPr>
          <p:cNvSpPr/>
          <p:nvPr/>
        </p:nvSpPr>
        <p:spPr>
          <a:xfrm>
            <a:off x="4654781" y="6693408"/>
            <a:ext cx="1983624" cy="22614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37805EC1-C7CA-7E42-5677-6FE300E2FB18}"/>
              </a:ext>
            </a:extLst>
          </p:cNvPr>
          <p:cNvSpPr txBox="1">
            <a:spLocks/>
          </p:cNvSpPr>
          <p:nvPr/>
        </p:nvSpPr>
        <p:spPr>
          <a:xfrm>
            <a:off x="4629573" y="6312241"/>
            <a:ext cx="2017059" cy="40341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3">
            <a:extLst>
              <a:ext uri="{FF2B5EF4-FFF2-40B4-BE49-F238E27FC236}">
                <a16:creationId xmlns:a16="http://schemas.microsoft.com/office/drawing/2014/main" id="{0784B1A8-C5D1-E97F-4BC9-2A4186713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041" y="565531"/>
            <a:ext cx="1537496" cy="20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51">
            <a:extLst>
              <a:ext uri="{FF2B5EF4-FFF2-40B4-BE49-F238E27FC236}">
                <a16:creationId xmlns:a16="http://schemas.microsoft.com/office/drawing/2014/main" id="{70F79261-4F91-1C13-6A0C-3043096510C6}"/>
              </a:ext>
            </a:extLst>
          </p:cNvPr>
          <p:cNvSpPr txBox="1">
            <a:spLocks/>
          </p:cNvSpPr>
          <p:nvPr/>
        </p:nvSpPr>
        <p:spPr>
          <a:xfrm>
            <a:off x="484161" y="1983994"/>
            <a:ext cx="4051528" cy="1265043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16" name="Text Placeholder 51">
            <a:extLst>
              <a:ext uri="{FF2B5EF4-FFF2-40B4-BE49-F238E27FC236}">
                <a16:creationId xmlns:a16="http://schemas.microsoft.com/office/drawing/2014/main" id="{8DA54F86-1F22-BF08-7FF2-CF791543415F}"/>
              </a:ext>
            </a:extLst>
          </p:cNvPr>
          <p:cNvSpPr txBox="1">
            <a:spLocks/>
          </p:cNvSpPr>
          <p:nvPr/>
        </p:nvSpPr>
        <p:spPr>
          <a:xfrm>
            <a:off x="537486" y="3207559"/>
            <a:ext cx="3936070" cy="1167188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sz="1100" b="0" cap="none" dirty="0">
              <a:solidFill>
                <a:srgbClr val="54565B"/>
              </a:solidFill>
              <a:latin typeface="Barlow Condensed" panose="00000506000000000000" pitchFamily="2" charset="0"/>
            </a:endParaRPr>
          </a:p>
          <a:p>
            <a:pPr algn="l" defTabSz="457200">
              <a:lnSpc>
                <a:spcPct val="100000"/>
              </a:lnSpc>
              <a:spcBef>
                <a:spcPts val="0"/>
              </a:spcBef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  <a:p>
            <a:pPr algn="l" defTabSz="457200">
              <a:lnSpc>
                <a:spcPct val="100000"/>
              </a:lnSpc>
              <a:spcBef>
                <a:spcPts val="0"/>
              </a:spcBef>
              <a:defRPr/>
            </a:pPr>
            <a:endParaRPr lang="en-US" sz="12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  <a:p>
            <a:pPr algn="l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Taco Tuesday-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fish tacos</a:t>
            </a:r>
          </a:p>
          <a:p>
            <a:pPr algn="l" defTabSz="457200">
              <a:lnSpc>
                <a:spcPct val="100000"/>
              </a:lnSpc>
              <a:spcBef>
                <a:spcPts val="0"/>
              </a:spcBef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  <a:p>
            <a:pPr algn="l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Sabor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D’Aqui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– </a:t>
            </a:r>
            <a:r>
              <a:rPr lang="en-US" sz="110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sirloin 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en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salsa de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setas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caderas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al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horno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mero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relleno de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vianda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arroz guisado, arroz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blanco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habichuelas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guisadas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vegetales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salteados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majado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de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vianda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sopa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del </a:t>
            </a:r>
            <a:r>
              <a:rPr lang="en-US" sz="11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dia</a:t>
            </a:r>
            <a:endParaRPr lang="en-PR" sz="1100" b="0" cap="none" dirty="0">
              <a:solidFill>
                <a:srgbClr val="54565B"/>
              </a:solidFill>
              <a:latin typeface="Barlow Semi Condensed" panose="00000506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R" sz="16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"/>
              <a:cs typeface="Arial"/>
            </a:endParaRPr>
          </a:p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19" name="Text Placeholder 51">
            <a:extLst>
              <a:ext uri="{FF2B5EF4-FFF2-40B4-BE49-F238E27FC236}">
                <a16:creationId xmlns:a16="http://schemas.microsoft.com/office/drawing/2014/main" id="{B641D42F-CBA0-FF33-23E8-C9E9D357750B}"/>
              </a:ext>
            </a:extLst>
          </p:cNvPr>
          <p:cNvSpPr txBox="1">
            <a:spLocks/>
          </p:cNvSpPr>
          <p:nvPr/>
        </p:nvSpPr>
        <p:spPr>
          <a:xfrm>
            <a:off x="537487" y="4490402"/>
            <a:ext cx="3936070" cy="1289207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  <a:p>
            <a:pPr algn="l"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  <a:p>
            <a:pPr algn="l"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Thompson Hospitality-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pollo marinado al estilo calypso servido con yuca y crema de hongos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uLnTx/>
              <a:uFillTx/>
              <a:latin typeface="Barlow Semi Condensed" panose="00000506000000000000" pitchFamily="2" charset="0"/>
              <a:cs typeface="Arial"/>
            </a:endParaRPr>
          </a:p>
          <a:p>
            <a:pPr lvl="0" algn="l">
              <a:defRPr/>
            </a:pPr>
            <a:endParaRPr lang="en-US" sz="12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  <a:p>
            <a:pPr algn="l">
              <a:defRPr/>
            </a:pPr>
            <a:r>
              <a:rPr lang="en-US" sz="120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Sabor </a:t>
            </a:r>
            <a:r>
              <a:rPr lang="en-US" sz="120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D’Aqui</a:t>
            </a:r>
            <a:r>
              <a:rPr lang="en-US" sz="120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– 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albondigas homemade a la criolla, dorado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en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mantequilla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pechuga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a la plancha, arroz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blanco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habichuelas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guisadas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vianda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sopa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del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dia</a:t>
            </a:r>
            <a:endParaRPr lang="en-PR" sz="1200" b="0" cap="none" dirty="0">
              <a:solidFill>
                <a:srgbClr val="54565B"/>
              </a:solidFill>
              <a:latin typeface="Barlow Semi Condensed" panose="00000506000000000000" pitchFamily="2" charset="0"/>
            </a:endParaRPr>
          </a:p>
          <a:p>
            <a:pPr lvl="0" algn="l">
              <a:defRPr/>
            </a:pPr>
            <a:endParaRPr kumimoji="0" lang="en-PR" sz="20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"/>
              <a:cs typeface="Arial"/>
            </a:endParaRPr>
          </a:p>
          <a:p>
            <a:pPr marL="0" marR="0" lvl="0" indent="0" algn="l" defTabSz="118343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  <a:p>
            <a:pPr marL="0" marR="0" lvl="0" indent="0" algn="l" defTabSz="118343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22" name="Text Placeholder 51">
            <a:extLst>
              <a:ext uri="{FF2B5EF4-FFF2-40B4-BE49-F238E27FC236}">
                <a16:creationId xmlns:a16="http://schemas.microsoft.com/office/drawing/2014/main" id="{5F5D5734-11CF-6218-F6E6-2FBD3605DEF1}"/>
              </a:ext>
            </a:extLst>
          </p:cNvPr>
          <p:cNvSpPr txBox="1">
            <a:spLocks/>
          </p:cNvSpPr>
          <p:nvPr/>
        </p:nvSpPr>
        <p:spPr>
          <a:xfrm>
            <a:off x="507120" y="6148050"/>
            <a:ext cx="4051528" cy="1265043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26" name="Text Placeholder 51">
            <a:extLst>
              <a:ext uri="{FF2B5EF4-FFF2-40B4-BE49-F238E27FC236}">
                <a16:creationId xmlns:a16="http://schemas.microsoft.com/office/drawing/2014/main" id="{8FDA7582-4637-A527-B713-7DB52FC5064A}"/>
              </a:ext>
            </a:extLst>
          </p:cNvPr>
          <p:cNvSpPr txBox="1">
            <a:spLocks/>
          </p:cNvSpPr>
          <p:nvPr/>
        </p:nvSpPr>
        <p:spPr>
          <a:xfrm>
            <a:off x="561101" y="5900182"/>
            <a:ext cx="3912456" cy="1141792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</a:endParaRPr>
          </a:p>
          <a:p>
            <a:pPr algn="l">
              <a:defRPr/>
            </a:pPr>
            <a:r>
              <a:rPr lang="en-US" sz="120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Chef Table – 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Grilled Churrasco with Chimichurri over Malanga Mashed &amp; Roasted Broccolini </a:t>
            </a: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20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Sabor </a:t>
            </a:r>
            <a:r>
              <a:rPr lang="en-US" sz="120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D’Aqui</a:t>
            </a:r>
            <a:r>
              <a:rPr lang="en-US" sz="120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–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bistec encebollado,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pechuga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a la plancha, arroz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blanco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arroz guisado,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habichuelas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guisadas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vegetales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rostizados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vianda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, </a:t>
            </a: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sopa</a:t>
            </a:r>
            <a:r>
              <a:rPr lang="en-US" sz="120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del </a:t>
            </a:r>
            <a:r>
              <a:rPr lang="en-US" sz="1200" b="0" cap="none" dirty="0" err="1">
                <a:solidFill>
                  <a:srgbClr val="54565B"/>
                </a:solidFill>
                <a:latin typeface="Barlow Semi Condensed" panose="00000506000000000000" pitchFamily="2" charset="0"/>
              </a:rPr>
              <a:t>dia</a:t>
            </a:r>
            <a:endParaRPr lang="en-US" sz="1200" b="0" cap="none" dirty="0">
              <a:solidFill>
                <a:srgbClr val="54565B"/>
              </a:solidFill>
              <a:latin typeface="Barlow Semi Condensed" panose="00000506000000000000" pitchFamily="2" charset="0"/>
            </a:endParaRPr>
          </a:p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F4C37-6FC9-9F92-E423-0712B4F7659D}"/>
              </a:ext>
            </a:extLst>
          </p:cNvPr>
          <p:cNvSpPr txBox="1"/>
          <p:nvPr/>
        </p:nvSpPr>
        <p:spPr>
          <a:xfrm>
            <a:off x="552716" y="7150023"/>
            <a:ext cx="38956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Sabor D’ Aqui 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masitas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de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cerdo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al mojo, </a:t>
            </a:r>
            <a:r>
              <a:rPr lang="en-US" sz="1200" dirty="0">
                <a:solidFill>
                  <a:srgbClr val="000000"/>
                </a:solidFill>
                <a:latin typeface="Barlow Semi Condensed" panose="00000506000000000000" pitchFamily="2" charset="0"/>
              </a:rPr>
              <a:t>pollo al </a:t>
            </a:r>
            <a:r>
              <a:rPr lang="en-US" sz="120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horno</a:t>
            </a:r>
            <a:r>
              <a:rPr lang="en-US" sz="1200" dirty="0">
                <a:solidFill>
                  <a:srgbClr val="000000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pechuga</a:t>
            </a:r>
            <a:r>
              <a:rPr lang="en-US" sz="120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a la plancha, arroz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blanco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, arroz guisado,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habichuelas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guisadas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vegetales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rostizados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vianda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sopa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del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dia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</a:t>
            </a:r>
          </a:p>
          <a:p>
            <a:endParaRPr lang="en-US" sz="1200" b="1" i="0" u="none" strike="noStrike" baseline="0" dirty="0">
              <a:solidFill>
                <a:srgbClr val="000000"/>
              </a:solidFill>
              <a:latin typeface="Barlow Semi Condensed" panose="00000506000000000000" pitchFamily="2" charset="0"/>
            </a:endParaRPr>
          </a:p>
          <a:p>
            <a:r>
              <a:rPr lang="en-US" sz="1200" b="1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Piccola </a:t>
            </a:r>
            <a:r>
              <a:rPr lang="en-US" sz="1200" b="1" i="0" u="none" strike="noStrike" baseline="0" dirty="0" err="1">
                <a:solidFill>
                  <a:srgbClr val="000000"/>
                </a:solidFill>
                <a:latin typeface="Barlow Semi Condensed" panose="00000506000000000000" pitchFamily="2" charset="0"/>
              </a:rPr>
              <a:t>italia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Barlow Semi Condensed" panose="00000506000000000000" pitchFamily="2" charset="0"/>
              </a:rPr>
              <a:t> – </a:t>
            </a:r>
            <a:r>
              <a:rPr lang="en-US" sz="1200" dirty="0">
                <a:solidFill>
                  <a:srgbClr val="000000"/>
                </a:solidFill>
                <a:latin typeface="Barlow Semi Condensed" panose="00000506000000000000" pitchFamily="2" charset="0"/>
              </a:rPr>
              <a:t>cauliflower pizza station</a:t>
            </a:r>
            <a:endParaRPr lang="en-PR" sz="1200" dirty="0">
              <a:latin typeface="Barlow Condensed" panose="00000506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559237-FBCA-6F27-D28D-69FFCBB736E4}"/>
              </a:ext>
            </a:extLst>
          </p:cNvPr>
          <p:cNvSpPr txBox="1"/>
          <p:nvPr/>
        </p:nvSpPr>
        <p:spPr>
          <a:xfrm>
            <a:off x="586307" y="2015942"/>
            <a:ext cx="38872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PR" sz="1050" dirty="0"/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Sabor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D’Aqui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– </a:t>
            </a:r>
            <a:r>
              <a:rPr lang="es-ES" sz="1200" dirty="0">
                <a:latin typeface="Barlow Semi Condensed" panose="00000506000000000000" pitchFamily="2" charset="0"/>
              </a:rPr>
              <a:t>chicharrón de pollo, pechugas a la plancha , carne mechada, arroz blanco, habichuelas guisadas,</a:t>
            </a:r>
            <a:r>
              <a:rPr lang="pt-BR" sz="1200" dirty="0">
                <a:latin typeface="Barlow Semi Condensed" panose="00000506000000000000" pitchFamily="2" charset="0"/>
              </a:rPr>
              <a:t> papas hervidas , brocoli rostizado, arroz integral, asopao de pollo</a:t>
            </a:r>
          </a:p>
          <a:p>
            <a:pPr lvl="0"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  <a:p>
            <a:pPr lvl="0">
              <a:defRPr/>
            </a:pPr>
            <a:r>
              <a:rPr lang="pt-BR" sz="1200" b="1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Create </a:t>
            </a:r>
            <a:r>
              <a:rPr lang="pt-BR" sz="120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-  burritos station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6C24074-1C21-CD42-11BB-C9C435167D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677" y="6040002"/>
            <a:ext cx="342568" cy="2722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9574EE-C2B4-9A20-68BB-320FAE5575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594" y="1229708"/>
            <a:ext cx="4293321" cy="7227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CAA386-FAAA-3BB6-1320-6771226B82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8561" y="1333455"/>
            <a:ext cx="1066800" cy="6191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7FDE6F-20D5-6579-7F3D-7529B0929D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0797" y="5850325"/>
            <a:ext cx="1654611" cy="590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BA326D-B9F2-8A5A-CFA2-692FE46483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54781" y="6715653"/>
            <a:ext cx="1983624" cy="22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9464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Eurest">
  <a:themeElements>
    <a:clrScheme name="Eurest Brand Colors">
      <a:dk1>
        <a:srgbClr val="54565B"/>
      </a:dk1>
      <a:lt1>
        <a:srgbClr val="FFFFFF"/>
      </a:lt1>
      <a:dk2>
        <a:srgbClr val="54565B"/>
      </a:dk2>
      <a:lt2>
        <a:srgbClr val="FFFFFF"/>
      </a:lt2>
      <a:accent1>
        <a:srgbClr val="54565B"/>
      </a:accent1>
      <a:accent2>
        <a:srgbClr val="D39F10"/>
      </a:accent2>
      <a:accent3>
        <a:srgbClr val="AC3C73"/>
      </a:accent3>
      <a:accent4>
        <a:srgbClr val="799A05"/>
      </a:accent4>
      <a:accent5>
        <a:srgbClr val="14988A"/>
      </a:accent5>
      <a:accent6>
        <a:srgbClr val="005D87"/>
      </a:accent6>
      <a:hlink>
        <a:srgbClr val="AC3C73"/>
      </a:hlink>
      <a:folHlink>
        <a:srgbClr val="D59DB9"/>
      </a:folHlink>
    </a:clrScheme>
    <a:fontScheme name="Barlow">
      <a:majorFont>
        <a:latin typeface="Barlow"/>
        <a:ea typeface="Barlow"/>
        <a:cs typeface="Arial"/>
      </a:majorFont>
      <a:minorFont>
        <a:latin typeface="Barlow"/>
        <a:ea typeface="Barlow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8A1A686-A450-6F44-9050-1AA79429DB0A}" vid="{F1262538-8FAA-7D4D-9353-F620D213E1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92FFE4CE08EA46BADEB62D10C4B7C0" ma:contentTypeVersion="11" ma:contentTypeDescription="Create a new document." ma:contentTypeScope="" ma:versionID="546a44f6de642828f7ed271026714177">
  <xsd:schema xmlns:xsd="http://www.w3.org/2001/XMLSchema" xmlns:xs="http://www.w3.org/2001/XMLSchema" xmlns:p="http://schemas.microsoft.com/office/2006/metadata/properties" xmlns:ns2="23bb9fef-c103-46ed-9b88-046d4ef1876b" xmlns:ns3="bfb80d0a-8f7a-4f43-9b94-63b88e4ac99d" targetNamespace="http://schemas.microsoft.com/office/2006/metadata/properties" ma:root="true" ma:fieldsID="d97bd739b686b41949f581c33a0a5a21" ns2:_="" ns3:_="">
    <xsd:import namespace="23bb9fef-c103-46ed-9b88-046d4ef1876b"/>
    <xsd:import namespace="bfb80d0a-8f7a-4f43-9b94-63b88e4ac99d"/>
    <xsd:element name="properties">
      <xsd:complexType>
        <xsd:sequence>
          <xsd:element name="documentManagement">
            <xsd:complexType>
              <xsd:all>
                <xsd:element ref="ns2:DiningLocation"/>
                <xsd:element ref="ns2:DiningLocation_x003a_Location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b9fef-c103-46ed-9b88-046d4ef1876b" elementFormDefault="qualified">
    <xsd:import namespace="http://schemas.microsoft.com/office/2006/documentManagement/types"/>
    <xsd:import namespace="http://schemas.microsoft.com/office/infopath/2007/PartnerControls"/>
    <xsd:element name="DiningLocation" ma:index="8" ma:displayName="DiningLocation" ma:list="{02dee27e-d320-4f4d-87d5-2d5ccc194af8}" ma:internalName="DiningLocation" ma:readOnly="false" ma:showField="Title" ma:web="bfb80d0a-8f7a-4f43-9b94-63b88e4ac99d">
      <xsd:simpleType>
        <xsd:restriction base="dms:Lookup"/>
      </xsd:simpleType>
    </xsd:element>
    <xsd:element name="DiningLocation_x003a_LocationID" ma:index="9" nillable="true" ma:displayName="DiningLocation:LocationID" ma:list="{02dee27e-d320-4f4d-87d5-2d5ccc194af8}" ma:internalName="DiningLocation_x003a_LocationID" ma:readOnly="true" ma:showField="LocationID" ma:web="bfb80d0a-8f7a-4f43-9b94-63b88e4ac99d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80d0a-8f7a-4f43-9b94-63b88e4ac99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ningLocation xmlns="23bb9fef-c103-46ed-9b88-046d4ef1876b">35</DiningLocation>
  </documentManagement>
</p:properties>
</file>

<file path=customXml/itemProps1.xml><?xml version="1.0" encoding="utf-8"?>
<ds:datastoreItem xmlns:ds="http://schemas.openxmlformats.org/officeDocument/2006/customXml" ds:itemID="{E1015C55-3667-4E34-8D63-932930E254A0}"/>
</file>

<file path=customXml/itemProps2.xml><?xml version="1.0" encoding="utf-8"?>
<ds:datastoreItem xmlns:ds="http://schemas.openxmlformats.org/officeDocument/2006/customXml" ds:itemID="{8D4AEA50-FD04-4C75-A66C-784277B7B4D4}"/>
</file>

<file path=customXml/itemProps3.xml><?xml version="1.0" encoding="utf-8"?>
<ds:datastoreItem xmlns:ds="http://schemas.openxmlformats.org/officeDocument/2006/customXml" ds:itemID="{DA94104D-C8B5-43B8-8C38-EC8C99CCCF1B}"/>
</file>

<file path=docMetadata/LabelInfo.xml><?xml version="1.0" encoding="utf-8"?>
<clbl:labelList xmlns:clbl="http://schemas.microsoft.com/office/2020/mipLabelMetadata">
  <clbl:label id="{3ca48ea3-8c75-4d36-b64f-70604b11fd22}" enabled="1" method="Standard" siteId="{3ac94b33-9135-4821-9502-eafda6592a35}" removed="0"/>
  <clbl:label id="{cd62b7dd-4b48-44bd-90e7-e143a22c8ead}" enabled="0" method="" siteId="{cd62b7dd-4b48-44bd-90e7-e143a22c8ea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74146</TotalTime>
  <Words>352</Words>
  <Application>Microsoft Office PowerPoint</Application>
  <PresentationFormat>Letter Paper (8.5x11 in)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Barlow</vt:lpstr>
      <vt:lpstr>Barlow Condensed</vt:lpstr>
      <vt:lpstr>Barlow Semi Condensed</vt:lpstr>
      <vt:lpstr>Wingdings</vt:lpstr>
      <vt:lpstr>Eurest</vt:lpstr>
      <vt:lpstr>PowerPoint Presentation</vt:lpstr>
    </vt:vector>
  </TitlesOfParts>
  <Company>Compass Group, NAD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**Weekly menu features should only include compliant                             HF 2020 options**                                                –all menu items should be &lt;700 calories, 600 mg sodium  –plant-forward menus highly encouraged -vegetarian op</dc:title>
  <dc:creator>Gray, Claudia</dc:creator>
  <cp:lastModifiedBy>Rosado, Digna</cp:lastModifiedBy>
  <cp:revision>769</cp:revision>
  <cp:lastPrinted>2026-07-16T16:40:40Z</cp:lastPrinted>
  <dcterms:created xsi:type="dcterms:W3CDTF">2023-01-15T13:42:59Z</dcterms:created>
  <dcterms:modified xsi:type="dcterms:W3CDTF">2026-07-16T16:41:47Z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0x0101009092FFE4CE08EA46BADEB62D10C4B7C0</vt:lpwstr>
  </property>
</Properties>
</file>